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5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128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547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161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802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353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551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669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955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26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944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4963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6804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446698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3456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0329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890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705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-1" y="6387737"/>
            <a:ext cx="3788229" cy="470263"/>
          </a:xfrm>
        </p:spPr>
        <p:txBody>
          <a:bodyPr>
            <a:normAutofit/>
          </a:bodyPr>
          <a:lstStyle/>
          <a:p>
            <a:r>
              <a:rPr lang="es-MX" sz="2400" b="1" dirty="0" smtClean="0"/>
              <a:t>CESAR SERNA ESTRADA</a:t>
            </a:r>
            <a:endParaRPr lang="es-MX" sz="2400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86" y="274319"/>
            <a:ext cx="6054261" cy="32004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16" t="3073" r="33013"/>
          <a:stretch/>
        </p:blipFill>
        <p:spPr>
          <a:xfrm>
            <a:off x="5421086" y="2744505"/>
            <a:ext cx="3174274" cy="332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375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MAESTRÍA EN SEGURIDAD ALIMENTARIA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22069" y="1319349"/>
            <a:ext cx="9051933" cy="4722013"/>
          </a:xfrm>
        </p:spPr>
        <p:txBody>
          <a:bodyPr>
            <a:normAutofit/>
          </a:bodyPr>
          <a:lstStyle/>
          <a:p>
            <a:r>
              <a:rPr lang="es-ES" dirty="0" smtClean="0"/>
              <a:t>Modalidad</a:t>
            </a:r>
            <a:r>
              <a:rPr lang="es-ES" dirty="0"/>
              <a:t>: abierta y a distancia</a:t>
            </a:r>
            <a:endParaRPr lang="es-MX" dirty="0"/>
          </a:p>
          <a:p>
            <a:pPr marL="0" indent="0">
              <a:buNone/>
            </a:pPr>
            <a:endParaRPr lang="es-MX" dirty="0"/>
          </a:p>
          <a:p>
            <a:pPr algn="just"/>
            <a:r>
              <a:rPr lang="es-ES" dirty="0"/>
              <a:t>La </a:t>
            </a:r>
            <a:r>
              <a:rPr lang="es-ES" dirty="0" err="1"/>
              <a:t>MSA</a:t>
            </a:r>
            <a:r>
              <a:rPr lang="es-ES" dirty="0"/>
              <a:t> de la </a:t>
            </a:r>
            <a:r>
              <a:rPr lang="es-ES" dirty="0" err="1"/>
              <a:t>UnADM</a:t>
            </a:r>
            <a:r>
              <a:rPr lang="es-ES" dirty="0"/>
              <a:t> es un programa educativo virtual dirigido a todos aquellos profesionistas que buscamos desempeñarnos en organizaciones No Gubernamentales, instituciones públicas y privadas que tienen una relación con la seguridad alimentaria, asociaciones comunales, organismos internacionales, docencia e investigación universitaria.</a:t>
            </a:r>
            <a:endParaRPr lang="es-MX" dirty="0"/>
          </a:p>
          <a:p>
            <a:endParaRPr lang="es-MX" dirty="0"/>
          </a:p>
          <a:p>
            <a:r>
              <a:rPr lang="es-ES" dirty="0"/>
              <a:t>El plan de estudios consta de cuatro semestres, conformado por </a:t>
            </a:r>
            <a:r>
              <a:rPr lang="es-ES" b="1" dirty="0"/>
              <a:t>12 asignaturas </a:t>
            </a:r>
            <a:r>
              <a:rPr lang="es-ES" dirty="0"/>
              <a:t>y </a:t>
            </a:r>
            <a:r>
              <a:rPr lang="es-ES" b="1" dirty="0"/>
              <a:t>3 seminarios </a:t>
            </a:r>
            <a:r>
              <a:rPr lang="es-ES" dirty="0"/>
              <a:t>para la especialización y movilidad en conjunto 96 créditos equivalente a </a:t>
            </a:r>
            <a:r>
              <a:rPr lang="es-ES" b="1" dirty="0"/>
              <a:t>1536 horas</a:t>
            </a:r>
            <a:r>
              <a:rPr lang="es-ES" dirty="0"/>
              <a:t>.</a:t>
            </a:r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239003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4598126" cy="744583"/>
          </a:xfrm>
        </p:spPr>
        <p:txBody>
          <a:bodyPr/>
          <a:lstStyle/>
          <a:p>
            <a:r>
              <a:rPr lang="es-MX" dirty="0" smtClean="0"/>
              <a:t>Perfil del egresado 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0" y="561703"/>
            <a:ext cx="10254343" cy="6296297"/>
          </a:xfrm>
        </p:spPr>
        <p:txBody>
          <a:bodyPr>
            <a:normAutofit/>
          </a:bodyPr>
          <a:lstStyle/>
          <a:p>
            <a:r>
              <a:rPr lang="es-ES" dirty="0"/>
              <a:t>Planificar proyectos de Seguridad Alimentaria con diferentes niveles de intervención. </a:t>
            </a:r>
            <a:endParaRPr lang="es-ES" dirty="0"/>
          </a:p>
          <a:p>
            <a:r>
              <a:rPr lang="es-ES" dirty="0" smtClean="0"/>
              <a:t>Evaluar </a:t>
            </a:r>
            <a:r>
              <a:rPr lang="es-ES" dirty="0"/>
              <a:t>proyectos relacionados con la Seguridad Alimentaria y sus determinantes para el fortalecimiento del capital social, productivo, ambiental, físico y humano de una región. </a:t>
            </a:r>
            <a:endParaRPr lang="es-ES" dirty="0"/>
          </a:p>
          <a:p>
            <a:r>
              <a:rPr lang="es-ES" dirty="0" smtClean="0"/>
              <a:t>Proponer </a:t>
            </a:r>
            <a:r>
              <a:rPr lang="es-ES" dirty="0"/>
              <a:t>alternativas de solución construidas de forma participativa y sostenible orientadas al servicio de la población y al desarrollo socioeconómico de su localidad, región y país. </a:t>
            </a:r>
            <a:endParaRPr lang="es-ES" dirty="0"/>
          </a:p>
          <a:p>
            <a:r>
              <a:rPr lang="es-ES" dirty="0" smtClean="0"/>
              <a:t>Trabajar </a:t>
            </a:r>
            <a:r>
              <a:rPr lang="es-ES" dirty="0"/>
              <a:t>en equipos multisectoriales, en las áreas de intervención orientadas a resolver problemas de mayor prioridad. </a:t>
            </a:r>
            <a:endParaRPr lang="es-ES" dirty="0"/>
          </a:p>
          <a:p>
            <a:r>
              <a:rPr lang="es-ES" dirty="0" smtClean="0"/>
              <a:t>Identificar </a:t>
            </a:r>
            <a:r>
              <a:rPr lang="es-ES" dirty="0"/>
              <a:t>los factores de riesgo y prevención en ámbitos geográfico- poblacionales </a:t>
            </a:r>
            <a:r>
              <a:rPr lang="es-ES" dirty="0" smtClean="0"/>
              <a:t>específicos.</a:t>
            </a:r>
            <a:endParaRPr lang="es-ES" dirty="0"/>
          </a:p>
          <a:p>
            <a:r>
              <a:rPr lang="es-ES" dirty="0" smtClean="0"/>
              <a:t>Coordinar </a:t>
            </a:r>
            <a:r>
              <a:rPr lang="es-ES" dirty="0"/>
              <a:t>intervenciones en Seguridad Alimentaria con distintos sectores en el marco de las políticas públicas sectoriales y territoriales, nacionales y regionales. </a:t>
            </a:r>
            <a:endParaRPr lang="es-ES" dirty="0"/>
          </a:p>
          <a:p>
            <a:r>
              <a:rPr lang="es-ES" dirty="0" smtClean="0"/>
              <a:t>Fundamentar </a:t>
            </a:r>
            <a:r>
              <a:rPr lang="es-ES" dirty="0"/>
              <a:t>la toma de decisiones en materia de Seguridad Alimentaria a nivel local, de región y país. </a:t>
            </a:r>
            <a:endParaRPr lang="es-ES" dirty="0"/>
          </a:p>
          <a:p>
            <a:r>
              <a:rPr lang="es-ES" dirty="0" smtClean="0"/>
              <a:t>Diseñar </a:t>
            </a:r>
            <a:r>
              <a:rPr lang="es-ES" dirty="0"/>
              <a:t>proyectos sustentables y rentables económica y socialmente, en aspectos productivos y humanos orientados a la gestión de la innovación en el sector agroalimentario. </a:t>
            </a:r>
            <a:endParaRPr lang="es-ES" dirty="0"/>
          </a:p>
          <a:p>
            <a:r>
              <a:rPr lang="es-ES" dirty="0" smtClean="0"/>
              <a:t>Conducirse </a:t>
            </a:r>
            <a:r>
              <a:rPr lang="es-ES" dirty="0"/>
              <a:t>responsablemente en el manejo de los recursos naturales.</a:t>
            </a:r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61364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692640" cy="566057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Impacto de la Seguridad Alimentaria en México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82879" y="566057"/>
            <a:ext cx="9366069" cy="6043749"/>
          </a:xfrm>
        </p:spPr>
        <p:txBody>
          <a:bodyPr>
            <a:normAutofit lnSpcReduction="10000"/>
          </a:bodyPr>
          <a:lstStyle/>
          <a:p>
            <a:pPr algn="just"/>
            <a:r>
              <a:rPr lang="es-MX" b="1" dirty="0" smtClean="0"/>
              <a:t>Es un impacto que proviene de diferentes factores el cuál va desde los pilares básicos de la seguridad alimentaria: </a:t>
            </a:r>
            <a:r>
              <a:rPr lang="es-ES" dirty="0" smtClean="0"/>
              <a:t>disponibilidad</a:t>
            </a:r>
            <a:r>
              <a:rPr lang="es-ES" dirty="0"/>
              <a:t>, acceso, utilización y estabilidad de </a:t>
            </a:r>
            <a:r>
              <a:rPr lang="es-ES" dirty="0" smtClean="0"/>
              <a:t>alimentos</a:t>
            </a:r>
            <a:r>
              <a:rPr lang="es-MX" dirty="0" smtClean="0"/>
              <a:t>.</a:t>
            </a:r>
            <a:endParaRPr lang="es-MX" dirty="0"/>
          </a:p>
          <a:p>
            <a:pPr algn="just"/>
            <a:r>
              <a:rPr lang="es-ES" dirty="0" smtClean="0"/>
              <a:t>La Seguridad alimentaria no basta </a:t>
            </a:r>
            <a:r>
              <a:rPr lang="es-ES" dirty="0"/>
              <a:t>solo de la normatividad de códigos sanitarios en los diferentes establecimientos de expendios de comida con el fin de evitar las enfermedades e intoxicaciones transmitidas por los </a:t>
            </a:r>
            <a:r>
              <a:rPr lang="es-ES" dirty="0" smtClean="0"/>
              <a:t>alimentos, implica </a:t>
            </a:r>
            <a:r>
              <a:rPr lang="es-ES" dirty="0"/>
              <a:t>la ausencia de contaminantes, adulterantes, toxinas y cualquier otra sustancia que pueda hacer nocivo el alimento para la salud, o bien unos niveles inocuos o aceptables de los mismos los cuales deberían estar presentes desde el inicio de la cadena alimentaria. </a:t>
            </a:r>
            <a:endParaRPr lang="es-MX" dirty="0"/>
          </a:p>
          <a:p>
            <a:pPr algn="just"/>
            <a:r>
              <a:rPr lang="es-ES" dirty="0"/>
              <a:t>Todo conlleva desde los diferentes suministros alimentarios y calidad de los alimentos para aportar una nutrición correcta; estos deben de tener un contenido de nutrimentos adecuados para cada ser humano de acuerdo a la etapa del ciclo de la vida en la que se encuentren y no poner en riesgo la salud de los consumidores como resultado de las diferentes contaminaciones existentes de todos los procedimientos inmersos durante ello</a:t>
            </a:r>
            <a:r>
              <a:rPr lang="es-ES" dirty="0" smtClean="0"/>
              <a:t>.</a:t>
            </a:r>
            <a:endParaRPr lang="es-MX" dirty="0"/>
          </a:p>
          <a:p>
            <a:pPr algn="just"/>
            <a:r>
              <a:rPr lang="es-ES" dirty="0"/>
              <a:t>La calidad e inocuidad de todos los alimentos se comienza a infundir desde la explotación de los sistemas de producción agropecuaria y deben de continuarse a lo largo de la cadena alimentaria: producción, elaboración, envasado, almacenamiento y preparación por nosotros los consumidores o todas las industrias implicadas en servicios alimentarios</a:t>
            </a:r>
            <a:r>
              <a:rPr lang="es-ES" dirty="0" smtClean="0"/>
              <a:t>.</a:t>
            </a:r>
            <a:endParaRPr lang="es-MX" dirty="0"/>
          </a:p>
          <a:p>
            <a:pPr algn="just"/>
            <a:r>
              <a:rPr lang="es-ES" dirty="0" smtClean="0"/>
              <a:t>Del principal impacto es lograr control </a:t>
            </a:r>
            <a:r>
              <a:rPr lang="es-ES" dirty="0"/>
              <a:t>de prevención de alimentos </a:t>
            </a:r>
            <a:r>
              <a:rPr lang="es-ES" dirty="0" smtClean="0"/>
              <a:t>inseguros </a:t>
            </a:r>
            <a:r>
              <a:rPr lang="es-ES" dirty="0"/>
              <a:t>para todo el país.</a:t>
            </a:r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53888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274002" cy="731520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Ventajas  de estudiar un posgrado en la </a:t>
            </a:r>
            <a:r>
              <a:rPr lang="es-MX" dirty="0" err="1" smtClean="0"/>
              <a:t>UnADM</a:t>
            </a: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35131" y="548641"/>
            <a:ext cx="9157063" cy="5812970"/>
          </a:xfrm>
        </p:spPr>
        <p:txBody>
          <a:bodyPr>
            <a:normAutofit/>
          </a:bodyPr>
          <a:lstStyle/>
          <a:p>
            <a:pPr lvl="0"/>
            <a:r>
              <a:rPr lang="es-ES" dirty="0"/>
              <a:t>Nos permite estudiar nuestro posgrado contando con un equipo o dispositivo electrónico desde cualquier lugar, en el cual debemos de tener nuestra carpeta de material de estudio, de esta manera si no contamos con internet podemos continuar con nuestro estudio.</a:t>
            </a:r>
            <a:endParaRPr lang="es-MX" dirty="0"/>
          </a:p>
          <a:p>
            <a:pPr lvl="0"/>
            <a:r>
              <a:rPr lang="es-ES" dirty="0"/>
              <a:t>Controlamos e invertimos el tiempo necesario para llevar a cabo nuestras actividades de estudio.</a:t>
            </a:r>
            <a:endParaRPr lang="es-MX" dirty="0"/>
          </a:p>
          <a:p>
            <a:pPr lvl="0"/>
            <a:r>
              <a:rPr lang="es-ES" dirty="0"/>
              <a:t>Podemos estudiar y trabajar al mismo tiempo.</a:t>
            </a:r>
            <a:endParaRPr lang="es-MX" dirty="0"/>
          </a:p>
          <a:p>
            <a:pPr lvl="0"/>
            <a:r>
              <a:rPr lang="es-ES" dirty="0"/>
              <a:t>Nos fomenta la responsabilidad y la autonomía, así como el compromiso con nuestro posgrado.</a:t>
            </a:r>
            <a:endParaRPr lang="es-MX" dirty="0"/>
          </a:p>
          <a:p>
            <a:pPr lvl="0"/>
            <a:r>
              <a:rPr lang="es-ES" dirty="0"/>
              <a:t>Existe la interacción con demás compañeros en diferentes actividades como lo son foros de estudio.</a:t>
            </a:r>
            <a:endParaRPr lang="es-MX" dirty="0"/>
          </a:p>
          <a:p>
            <a:pPr lvl="0"/>
            <a:r>
              <a:rPr lang="es-ES" dirty="0"/>
              <a:t>Podemos elegir cuanto, cuándo y dónde estudiar; flexibilidad</a:t>
            </a:r>
            <a:r>
              <a:rPr lang="es-ES" dirty="0" smtClean="0"/>
              <a:t>.</a:t>
            </a:r>
          </a:p>
          <a:p>
            <a:r>
              <a:rPr lang="es-MX" dirty="0"/>
              <a:t>Es un posgrado que cuenta con beca académica siendo evaluados para ser seleccionados los que realmente quieren estudiar y presentan su curso propedéutico.</a:t>
            </a:r>
          </a:p>
          <a:p>
            <a:r>
              <a:rPr lang="es-MX" dirty="0"/>
              <a:t>Cuenta con normatividad para permanencia del posgrado: disciplina.</a:t>
            </a:r>
          </a:p>
          <a:p>
            <a:pPr lvl="0"/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7547304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516</TotalTime>
  <Words>480</Words>
  <Application>Microsoft Office PowerPoint</Application>
  <PresentationFormat>Panorámica</PresentationFormat>
  <Paragraphs>32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Trebuchet MS</vt:lpstr>
      <vt:lpstr>Wingdings 3</vt:lpstr>
      <vt:lpstr>Faceta</vt:lpstr>
      <vt:lpstr>Presentación de PowerPoint</vt:lpstr>
      <vt:lpstr>MAESTRÍA EN SEGURIDAD ALIMENTARIA</vt:lpstr>
      <vt:lpstr>Perfil del egresado </vt:lpstr>
      <vt:lpstr>Impacto de la Seguridad Alimentaria en México</vt:lpstr>
      <vt:lpstr>Ventajas  de estudiar un posgrado en la UnADM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LoboONE</dc:creator>
  <cp:lastModifiedBy>LoboONE</cp:lastModifiedBy>
  <cp:revision>8</cp:revision>
  <dcterms:created xsi:type="dcterms:W3CDTF">2019-05-22T13:50:26Z</dcterms:created>
  <dcterms:modified xsi:type="dcterms:W3CDTF">2019-05-29T18:04:39Z</dcterms:modified>
</cp:coreProperties>
</file>